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64" r:id="rId3"/>
    <p:sldId id="262" r:id="rId4"/>
    <p:sldId id="258" r:id="rId5"/>
    <p:sldId id="263" r:id="rId6"/>
    <p:sldId id="266" r:id="rId7"/>
    <p:sldId id="265" r:id="rId8"/>
    <p:sldId id="267" r:id="rId9"/>
    <p:sldId id="259"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328CE-F7CB-4CD6-AC49-6630D446F18F}" type="datetimeFigureOut">
              <a:rPr lang="en-US" smtClean="0"/>
              <a:pPr/>
              <a:t>11/30/2018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E36670-87A5-4031-B755-2F6A67E36B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E36670-87A5-4031-B755-2F6A67E36B4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chemeClr val="accent1"/>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bg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290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9688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127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677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540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029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433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959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156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539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855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11/30/2018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31279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76400"/>
            <a:ext cx="7162800" cy="2387600"/>
          </a:xfrm>
        </p:spPr>
        <p:txBody>
          <a:bodyPr>
            <a:normAutofit fontScale="90000"/>
          </a:bodyPr>
          <a:lstStyle/>
          <a:p>
            <a:r>
              <a:rPr lang="en-US" dirty="0"/>
              <a:t>Basic commands for </a:t>
            </a:r>
            <a:r>
              <a:rPr lang="en-US" dirty="0" err="1"/>
              <a:t>Windbg</a:t>
            </a:r>
            <a:r>
              <a:rPr lang="en-US" dirty="0"/>
              <a:t> – breakpoints Part 5 – Conditional Breakpoints</a:t>
            </a:r>
          </a:p>
        </p:txBody>
      </p:sp>
      <p:sp>
        <p:nvSpPr>
          <p:cNvPr id="3" name="Subtitle 2"/>
          <p:cNvSpPr>
            <a:spLocks noGrp="1"/>
          </p:cNvSpPr>
          <p:nvPr>
            <p:ph type="subTitle" idx="1"/>
          </p:nvPr>
        </p:nvSpPr>
        <p:spPr>
          <a:xfrm>
            <a:off x="3505200" y="4191000"/>
            <a:ext cx="5562600" cy="1655762"/>
          </a:xfrm>
        </p:spPr>
        <p:txBody>
          <a:bodyPr/>
          <a:lstStyle/>
          <a:p>
            <a:r>
              <a:rPr lang="en-US" dirty="0"/>
              <a:t>By </a:t>
            </a:r>
            <a:r>
              <a:rPr lang="en-US" dirty="0" err="1"/>
              <a:t>Anand</a:t>
            </a:r>
            <a:r>
              <a:rPr lang="en-US" dirty="0"/>
              <a:t> George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675731"/>
            <a:ext cx="7734300" cy="1325563"/>
          </a:xfrm>
        </p:spPr>
        <p:txBody>
          <a:bodyPr/>
          <a:lstStyle/>
          <a:p>
            <a:r>
              <a:rPr lang="en-US" dirty="0"/>
              <a:t>Thank you</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Breakpoints</a:t>
            </a:r>
          </a:p>
        </p:txBody>
      </p:sp>
      <p:sp>
        <p:nvSpPr>
          <p:cNvPr id="3" name="Content Placeholder 2"/>
          <p:cNvSpPr>
            <a:spLocks noGrp="1"/>
          </p:cNvSpPr>
          <p:nvPr>
            <p:ph idx="1"/>
          </p:nvPr>
        </p:nvSpPr>
        <p:spPr/>
        <p:txBody>
          <a:bodyPr/>
          <a:lstStyle/>
          <a:p>
            <a:r>
              <a:rPr lang="en-US" dirty="0"/>
              <a:t>Use to filter out the unnecessary breaks of </a:t>
            </a:r>
            <a:r>
              <a:rPr lang="en-US" dirty="0" err="1"/>
              <a:t>bp</a:t>
            </a:r>
            <a:r>
              <a:rPr lang="en-US" dirty="0"/>
              <a:t>, </a:t>
            </a:r>
            <a:r>
              <a:rPr lang="en-US" dirty="0" err="1"/>
              <a:t>bm</a:t>
            </a:r>
            <a:r>
              <a:rPr lang="en-US" dirty="0"/>
              <a:t>, </a:t>
            </a:r>
            <a:r>
              <a:rPr lang="en-US" dirty="0" err="1"/>
              <a:t>bu</a:t>
            </a:r>
            <a:r>
              <a:rPr lang="en-US" dirty="0"/>
              <a:t>, </a:t>
            </a:r>
            <a:r>
              <a:rPr lang="en-US" dirty="0" err="1"/>
              <a:t>ba</a:t>
            </a:r>
            <a:r>
              <a:rPr lang="en-US" dirty="0"/>
              <a:t> variant.</a:t>
            </a:r>
          </a:p>
          <a:p>
            <a:r>
              <a:rPr lang="en-US" dirty="0"/>
              <a:t>A small “program” is given with the breakpoint command which decide to break or not.</a:t>
            </a:r>
          </a:p>
          <a:p>
            <a:r>
              <a:rPr lang="en-US" dirty="0"/>
              <a:t>We can even use the program to print the stack on break and just “go”</a:t>
            </a:r>
          </a:p>
          <a:p>
            <a:r>
              <a:rPr lang="en-US" dirty="0"/>
              <a:t>Its always better to use </a:t>
            </a:r>
            <a:r>
              <a:rPr lang="en-US" dirty="0" err="1"/>
              <a:t>gc</a:t>
            </a:r>
            <a:r>
              <a:rPr lang="en-US" dirty="0"/>
              <a:t> than g to go from a conditional break.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Breakpoints</a:t>
            </a:r>
          </a:p>
        </p:txBody>
      </p:sp>
      <p:sp>
        <p:nvSpPr>
          <p:cNvPr id="3" name="Content Placeholder 2"/>
          <p:cNvSpPr>
            <a:spLocks noGrp="1"/>
          </p:cNvSpPr>
          <p:nvPr>
            <p:ph idx="1"/>
          </p:nvPr>
        </p:nvSpPr>
        <p:spPr>
          <a:xfrm>
            <a:off x="152400" y="1882808"/>
            <a:ext cx="8991600" cy="4572000"/>
          </a:xfrm>
        </p:spPr>
        <p:txBody>
          <a:bodyPr>
            <a:normAutofit/>
          </a:bodyPr>
          <a:lstStyle/>
          <a:p>
            <a:pPr>
              <a:buNone/>
            </a:pPr>
            <a:r>
              <a:rPr lang="en-US" sz="1800" dirty="0" err="1">
                <a:latin typeface="Consolas" pitchFamily="49" charset="0"/>
                <a:cs typeface="Consolas" pitchFamily="49" charset="0"/>
              </a:rPr>
              <a:t>bp</a:t>
            </a:r>
            <a:r>
              <a:rPr lang="en-US" sz="1800" dirty="0">
                <a:latin typeface="Consolas" pitchFamily="49" charset="0"/>
                <a:cs typeface="Consolas" pitchFamily="49" charset="0"/>
              </a:rPr>
              <a:t> </a:t>
            </a:r>
            <a:r>
              <a:rPr lang="en-US" sz="1800" dirty="0" err="1">
                <a:latin typeface="Consolas" pitchFamily="49" charset="0"/>
                <a:cs typeface="Consolas" pitchFamily="49" charset="0"/>
              </a:rPr>
              <a:t>HelloWorld!MyTestFunc</a:t>
            </a:r>
            <a:r>
              <a:rPr lang="en-US" sz="1800" dirty="0">
                <a:latin typeface="Consolas" pitchFamily="49" charset="0"/>
                <a:cs typeface="Consolas" pitchFamily="49" charset="0"/>
              </a:rPr>
              <a:t> ".if ( poi(</a:t>
            </a:r>
            <a:r>
              <a:rPr lang="en-US" sz="1800" dirty="0" err="1">
                <a:latin typeface="Consolas" pitchFamily="49" charset="0"/>
                <a:cs typeface="Consolas" pitchFamily="49" charset="0"/>
              </a:rPr>
              <a:t>testVar</a:t>
            </a:r>
            <a:r>
              <a:rPr lang="en-US" sz="1800" dirty="0">
                <a:latin typeface="Consolas" pitchFamily="49" charset="0"/>
                <a:cs typeface="Consolas" pitchFamily="49" charset="0"/>
              </a:rPr>
              <a:t>)&gt;0n1500) {} .else {</a:t>
            </a:r>
            <a:r>
              <a:rPr lang="en-US" sz="1800" dirty="0" err="1">
                <a:latin typeface="Consolas" pitchFamily="49" charset="0"/>
                <a:cs typeface="Consolas" pitchFamily="49" charset="0"/>
              </a:rPr>
              <a:t>gc</a:t>
            </a:r>
            <a:r>
              <a:rPr lang="en-US" sz="1800" dirty="0">
                <a:latin typeface="Consolas" pitchFamily="49" charset="0"/>
                <a:cs typeface="Consolas" pitchFamily="49"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Can be a bit more complicated.</a:t>
            </a:r>
          </a:p>
        </p:txBody>
      </p:sp>
      <p:sp>
        <p:nvSpPr>
          <p:cNvPr id="3" name="Content Placeholder 2"/>
          <p:cNvSpPr>
            <a:spLocks noGrp="1"/>
          </p:cNvSpPr>
          <p:nvPr>
            <p:ph idx="1"/>
          </p:nvPr>
        </p:nvSpPr>
        <p:spPr/>
        <p:txBody>
          <a:bodyPr>
            <a:normAutofit fontScale="55000" lnSpcReduction="20000"/>
          </a:bodyPr>
          <a:lstStyle/>
          <a:p>
            <a:pPr>
              <a:buNone/>
            </a:pPr>
            <a:r>
              <a:rPr lang="en-US" sz="2400" dirty="0" err="1">
                <a:latin typeface="Consolas" pitchFamily="49" charset="0"/>
                <a:cs typeface="Consolas" pitchFamily="49" charset="0"/>
              </a:rPr>
              <a:t>bp</a:t>
            </a:r>
            <a:r>
              <a:rPr lang="en-US" sz="2400" dirty="0">
                <a:latin typeface="Consolas" pitchFamily="49" charset="0"/>
                <a:cs typeface="Consolas" pitchFamily="49" charset="0"/>
              </a:rPr>
              <a:t> kernel32!CreateEventW "$$&lt;c:\\commands.txt“</a:t>
            </a:r>
          </a:p>
          <a:p>
            <a:pPr>
              <a:buNone/>
            </a:pPr>
            <a:endParaRPr lang="en-US" sz="2400" dirty="0">
              <a:latin typeface="Consolas" pitchFamily="49" charset="0"/>
              <a:cs typeface="Consolas" pitchFamily="49" charset="0"/>
            </a:endParaRPr>
          </a:p>
          <a:p>
            <a:pPr>
              <a:buNone/>
            </a:pPr>
            <a:r>
              <a:rPr lang="en-US" sz="2400" dirty="0">
                <a:latin typeface="Consolas" pitchFamily="49" charset="0"/>
                <a:cs typeface="Consolas" pitchFamily="49" charset="0"/>
              </a:rPr>
              <a:t>.if (@r9 != 0) </a:t>
            </a:r>
          </a:p>
          <a:p>
            <a:pPr>
              <a:buNone/>
            </a:pPr>
            <a:r>
              <a:rPr lang="en-US" sz="2400" dirty="0">
                <a:latin typeface="Consolas" pitchFamily="49" charset="0"/>
                <a:cs typeface="Consolas" pitchFamily="49" charset="0"/>
              </a:rPr>
              <a:t>{ </a:t>
            </a:r>
          </a:p>
          <a:p>
            <a:pPr>
              <a:buNone/>
            </a:pPr>
            <a:r>
              <a:rPr lang="en-US" sz="2400" dirty="0">
                <a:latin typeface="Consolas" pitchFamily="49" charset="0"/>
                <a:cs typeface="Consolas" pitchFamily="49" charset="0"/>
              </a:rPr>
              <a:t>	as /mu ${/v:EventName} @r9 </a:t>
            </a:r>
          </a:p>
          <a:p>
            <a:pPr>
              <a:buNone/>
            </a:pPr>
            <a:r>
              <a:rPr lang="en-US" sz="2400" dirty="0">
                <a:latin typeface="Consolas" pitchFamily="49" charset="0"/>
                <a:cs typeface="Consolas" pitchFamily="49" charset="0"/>
              </a:rPr>
              <a:t>} </a:t>
            </a:r>
          </a:p>
          <a:p>
            <a:pPr>
              <a:buNone/>
            </a:pPr>
            <a:r>
              <a:rPr lang="en-US" sz="2400" dirty="0">
                <a:latin typeface="Consolas" pitchFamily="49" charset="0"/>
                <a:cs typeface="Consolas" pitchFamily="49" charset="0"/>
              </a:rPr>
              <a:t>.else </a:t>
            </a:r>
          </a:p>
          <a:p>
            <a:pPr>
              <a:buNone/>
            </a:pPr>
            <a:r>
              <a:rPr lang="en-US" sz="2400" dirty="0">
                <a:latin typeface="Consolas" pitchFamily="49" charset="0"/>
                <a:cs typeface="Consolas" pitchFamily="49" charset="0"/>
              </a:rPr>
              <a:t>{ </a:t>
            </a:r>
          </a:p>
          <a:p>
            <a:pPr>
              <a:buNone/>
            </a:pPr>
            <a:r>
              <a:rPr lang="en-US" sz="2400" dirty="0">
                <a:latin typeface="Consolas" pitchFamily="49" charset="0"/>
                <a:cs typeface="Consolas" pitchFamily="49" charset="0"/>
              </a:rPr>
              <a:t>	ad /q ${/v:EventName} </a:t>
            </a:r>
          </a:p>
          <a:p>
            <a:pPr>
              <a:buNone/>
            </a:pPr>
            <a:r>
              <a:rPr lang="en-US" sz="2400" dirty="0">
                <a:latin typeface="Consolas" pitchFamily="49" charset="0"/>
                <a:cs typeface="Consolas" pitchFamily="49" charset="0"/>
              </a:rPr>
              <a:t>} </a:t>
            </a:r>
          </a:p>
          <a:p>
            <a:pPr>
              <a:buNone/>
            </a:pPr>
            <a:r>
              <a:rPr lang="en-US" sz="2400" dirty="0">
                <a:latin typeface="Consolas" pitchFamily="49" charset="0"/>
                <a:cs typeface="Consolas" pitchFamily="49" charset="0"/>
              </a:rPr>
              <a:t>.if ($spat(@"${</a:t>
            </a:r>
            <a:r>
              <a:rPr lang="en-US" sz="2400" dirty="0" err="1">
                <a:latin typeface="Consolas" pitchFamily="49" charset="0"/>
                <a:cs typeface="Consolas" pitchFamily="49" charset="0"/>
              </a:rPr>
              <a:t>EventName</a:t>
            </a:r>
            <a:r>
              <a:rPr lang="en-US" sz="2400" dirty="0">
                <a:latin typeface="Consolas" pitchFamily="49" charset="0"/>
                <a:cs typeface="Consolas" pitchFamily="49" charset="0"/>
              </a:rPr>
              <a:t>}", "Global*") == 0) </a:t>
            </a:r>
          </a:p>
          <a:p>
            <a:pPr>
              <a:buNone/>
            </a:pPr>
            <a:r>
              <a:rPr lang="en-US" sz="2400" dirty="0">
                <a:latin typeface="Consolas" pitchFamily="49" charset="0"/>
                <a:cs typeface="Consolas" pitchFamily="49" charset="0"/>
              </a:rPr>
              <a:t>{ </a:t>
            </a:r>
          </a:p>
          <a:p>
            <a:pPr>
              <a:buNone/>
            </a:pPr>
            <a:r>
              <a:rPr lang="en-US" sz="2400" dirty="0">
                <a:latin typeface="Consolas" pitchFamily="49" charset="0"/>
                <a:cs typeface="Consolas" pitchFamily="49" charset="0"/>
              </a:rPr>
              <a:t>	</a:t>
            </a:r>
            <a:r>
              <a:rPr lang="en-US" sz="2400" dirty="0" err="1">
                <a:latin typeface="Consolas" pitchFamily="49" charset="0"/>
                <a:cs typeface="Consolas" pitchFamily="49" charset="0"/>
              </a:rPr>
              <a:t>gc</a:t>
            </a:r>
            <a:r>
              <a:rPr lang="en-US" sz="2400" dirty="0">
                <a:latin typeface="Consolas" pitchFamily="49" charset="0"/>
                <a:cs typeface="Consolas" pitchFamily="49" charset="0"/>
              </a:rPr>
              <a:t> </a:t>
            </a:r>
          </a:p>
          <a:p>
            <a:pPr>
              <a:buNone/>
            </a:pPr>
            <a:r>
              <a:rPr lang="en-US" sz="2400" dirty="0">
                <a:latin typeface="Consolas" pitchFamily="49" charset="0"/>
                <a:cs typeface="Consolas" pitchFamily="49" charset="0"/>
              </a:rPr>
              <a:t>} </a:t>
            </a:r>
          </a:p>
          <a:p>
            <a:pPr>
              <a:buNone/>
            </a:pPr>
            <a:r>
              <a:rPr lang="en-US" sz="2400" dirty="0">
                <a:latin typeface="Consolas" pitchFamily="49" charset="0"/>
                <a:cs typeface="Consolas" pitchFamily="49" charset="0"/>
              </a:rPr>
              <a:t>.else </a:t>
            </a:r>
          </a:p>
          <a:p>
            <a:pPr>
              <a:buNone/>
            </a:pPr>
            <a:r>
              <a:rPr lang="en-US" sz="2400" dirty="0">
                <a:latin typeface="Consolas" pitchFamily="49" charset="0"/>
                <a:cs typeface="Consolas" pitchFamily="49" charset="0"/>
              </a:rPr>
              <a:t>{ </a:t>
            </a:r>
          </a:p>
          <a:p>
            <a:pPr>
              <a:buNone/>
            </a:pPr>
            <a:r>
              <a:rPr lang="en-US" sz="2400" dirty="0">
                <a:latin typeface="Consolas" pitchFamily="49" charset="0"/>
                <a:cs typeface="Consolas" pitchFamily="49" charset="0"/>
              </a:rPr>
              <a:t>	.echo </a:t>
            </a:r>
            <a:r>
              <a:rPr lang="en-US" sz="2400" dirty="0" err="1">
                <a:latin typeface="Consolas" pitchFamily="49" charset="0"/>
                <a:cs typeface="Consolas" pitchFamily="49" charset="0"/>
              </a:rPr>
              <a:t>EventName</a:t>
            </a:r>
            <a:r>
              <a:rPr lang="en-US" sz="2400" dirty="0">
                <a:latin typeface="Consolas" pitchFamily="49" charset="0"/>
                <a:cs typeface="Consolas" pitchFamily="49" charset="0"/>
              </a:rPr>
              <a:t> </a:t>
            </a:r>
          </a:p>
          <a:p>
            <a:pPr>
              <a:buNone/>
            </a:pPr>
            <a:r>
              <a:rPr lang="en-US" sz="2400" dirty="0">
                <a:latin typeface="Consolas" pitchFamily="49" charset="0"/>
                <a:cs typeface="Consolas" pitchFamily="49"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avoid complicated conditions</a:t>
            </a:r>
          </a:p>
        </p:txBody>
      </p:sp>
      <p:sp>
        <p:nvSpPr>
          <p:cNvPr id="3" name="Content Placeholder 2"/>
          <p:cNvSpPr>
            <a:spLocks noGrp="1"/>
          </p:cNvSpPr>
          <p:nvPr>
            <p:ph idx="1"/>
          </p:nvPr>
        </p:nvSpPr>
        <p:spPr/>
        <p:txBody>
          <a:bodyPr/>
          <a:lstStyle/>
          <a:p>
            <a:r>
              <a:rPr lang="en-US" dirty="0"/>
              <a:t>These scripts are more or less difficult to – debug.</a:t>
            </a:r>
          </a:p>
          <a:p>
            <a:r>
              <a:rPr lang="en-US" dirty="0"/>
              <a:t>They are slow.</a:t>
            </a:r>
          </a:p>
          <a:p>
            <a:r>
              <a:rPr lang="en-US" dirty="0"/>
              <a:t>Last and worst you wont find enough sample scripts anywhere to modify and accomplish the task.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Another better approach towards complicated debug script.</a:t>
            </a:r>
          </a:p>
        </p:txBody>
      </p:sp>
      <p:sp>
        <p:nvSpPr>
          <p:cNvPr id="3" name="Content Placeholder 2"/>
          <p:cNvSpPr>
            <a:spLocks noGrp="1"/>
          </p:cNvSpPr>
          <p:nvPr>
            <p:ph idx="1"/>
          </p:nvPr>
        </p:nvSpPr>
        <p:spPr/>
        <p:txBody>
          <a:bodyPr>
            <a:normAutofit/>
          </a:bodyPr>
          <a:lstStyle/>
          <a:p>
            <a:r>
              <a:rPr lang="en-US" dirty="0"/>
              <a:t>Just print everything and </a:t>
            </a:r>
            <a:r>
              <a:rPr lang="en-US" dirty="0" err="1"/>
              <a:t>grep</a:t>
            </a:r>
            <a:r>
              <a:rPr lang="en-US" dirty="0"/>
              <a:t> ( search ) using your favorite text editor. Mine is visual studio </a:t>
            </a:r>
            <a:r>
              <a:rPr lang="en-US" dirty="0">
                <a:sym typeface="Wingdings" pitchFamily="2" charset="2"/>
              </a:rPr>
              <a:t></a:t>
            </a:r>
          </a:p>
          <a:p>
            <a:r>
              <a:rPr lang="en-US" dirty="0">
                <a:sym typeface="Wingdings" pitchFamily="2" charset="2"/>
              </a:rPr>
              <a:t>Example – </a:t>
            </a:r>
          </a:p>
          <a:p>
            <a:pPr lvl="1"/>
            <a:r>
              <a:rPr lang="en-US" dirty="0">
                <a:sym typeface="Wingdings" pitchFamily="2" charset="2"/>
              </a:rPr>
              <a:t>Find out if a called to </a:t>
            </a:r>
            <a:r>
              <a:rPr lang="en-US" dirty="0" err="1">
                <a:solidFill>
                  <a:schemeClr val="accent1">
                    <a:lumMod val="75000"/>
                  </a:schemeClr>
                </a:solidFill>
                <a:sym typeface="Wingdings" pitchFamily="2" charset="2"/>
              </a:rPr>
              <a:t>nt</a:t>
            </a:r>
            <a:r>
              <a:rPr lang="en-US" dirty="0">
                <a:solidFill>
                  <a:schemeClr val="accent1">
                    <a:lumMod val="75000"/>
                  </a:schemeClr>
                </a:solidFill>
                <a:sym typeface="Wingdings" pitchFamily="2" charset="2"/>
              </a:rPr>
              <a:t>! </a:t>
            </a:r>
            <a:r>
              <a:rPr lang="en-US" dirty="0" err="1">
                <a:solidFill>
                  <a:schemeClr val="accent1">
                    <a:lumMod val="75000"/>
                  </a:schemeClr>
                </a:solidFill>
                <a:sym typeface="Wingdings" pitchFamily="2" charset="2"/>
              </a:rPr>
              <a:t>IoGetDmaAdapter</a:t>
            </a:r>
            <a:r>
              <a:rPr lang="en-US" dirty="0">
                <a:solidFill>
                  <a:schemeClr val="accent1">
                    <a:lumMod val="75000"/>
                  </a:schemeClr>
                </a:solidFill>
                <a:sym typeface="Wingdings" pitchFamily="2" charset="2"/>
              </a:rPr>
              <a:t> </a:t>
            </a:r>
            <a:r>
              <a:rPr lang="en-US" dirty="0">
                <a:sym typeface="Wingdings" pitchFamily="2" charset="2"/>
              </a:rPr>
              <a:t>is from a particular binary/code ( suspected malware where we don’t have the symbol but some suspicious address ranges in which any where </a:t>
            </a:r>
            <a:r>
              <a:rPr lang="en-US" dirty="0" err="1">
                <a:sym typeface="Wingdings" pitchFamily="2" charset="2"/>
              </a:rPr>
              <a:t>eip</a:t>
            </a:r>
            <a:r>
              <a:rPr lang="en-US" dirty="0">
                <a:sym typeface="Wingdings" pitchFamily="2" charset="2"/>
              </a:rPr>
              <a:t> can be present – may not be even a binary).</a:t>
            </a:r>
          </a:p>
          <a:p>
            <a:pPr lvl="2"/>
            <a:r>
              <a:rPr lang="en-US" dirty="0">
                <a:sym typeface="Wingdings" pitchFamily="2" charset="2"/>
              </a:rPr>
              <a:t>It would be nice to have conditional breakpoint but it can be complicated and slow.</a:t>
            </a:r>
          </a:p>
          <a:p>
            <a:pPr lvl="2"/>
            <a:r>
              <a:rPr lang="en-US" dirty="0">
                <a:sym typeface="Wingdings" pitchFamily="2" charset="2"/>
              </a:rPr>
              <a:t>Rather I recommended just print all the stacks and just </a:t>
            </a:r>
            <a:r>
              <a:rPr lang="en-US" dirty="0" err="1">
                <a:sym typeface="Wingdings" pitchFamily="2" charset="2"/>
              </a:rPr>
              <a:t>grep</a:t>
            </a:r>
            <a:r>
              <a:rPr lang="en-US" dirty="0">
                <a:sym typeface="Wingdings" pitchFamily="2" charset="2"/>
              </a:rPr>
              <a:t> ( search ) and it worked.</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7"/>
            <a:ext cx="8134350" cy="1235074"/>
          </a:xfrm>
        </p:spPr>
        <p:txBody>
          <a:bodyPr/>
          <a:lstStyle/>
          <a:p>
            <a:r>
              <a:rPr lang="en-US" dirty="0"/>
              <a:t>Other ways to filter the output ( kernel )</a:t>
            </a:r>
          </a:p>
        </p:txBody>
      </p:sp>
      <p:sp>
        <p:nvSpPr>
          <p:cNvPr id="3" name="Content Placeholder 2"/>
          <p:cNvSpPr>
            <a:spLocks noGrp="1"/>
          </p:cNvSpPr>
          <p:nvPr>
            <p:ph idx="1"/>
          </p:nvPr>
        </p:nvSpPr>
        <p:spPr>
          <a:xfrm>
            <a:off x="457200" y="1600200"/>
            <a:ext cx="8534400" cy="5105400"/>
          </a:xfrm>
        </p:spPr>
        <p:txBody>
          <a:bodyPr>
            <a:normAutofit fontScale="92500" lnSpcReduction="10000"/>
          </a:bodyPr>
          <a:lstStyle/>
          <a:p>
            <a:r>
              <a:rPr lang="en-US" b="1" dirty="0">
                <a:solidFill>
                  <a:schemeClr val="accent1">
                    <a:lumMod val="75000"/>
                  </a:schemeClr>
                </a:solidFill>
              </a:rPr>
              <a:t>/1</a:t>
            </a:r>
            <a:r>
              <a:rPr lang="en-US" dirty="0">
                <a:solidFill>
                  <a:schemeClr val="accent1">
                    <a:lumMod val="75000"/>
                  </a:schemeClr>
                </a:solidFill>
              </a:rPr>
              <a:t> </a:t>
            </a:r>
            <a:r>
              <a:rPr lang="en-US" dirty="0"/>
              <a:t>Creates a "one-shot" breakpoint. After this breakpoint is triggered, the breakpoint is permanently removed from the breakpoint list.</a:t>
            </a:r>
          </a:p>
          <a:p>
            <a:r>
              <a:rPr lang="en-US" dirty="0"/>
              <a:t>Give process context if possible.</a:t>
            </a:r>
          </a:p>
          <a:p>
            <a:pPr lvl="1">
              <a:buNone/>
            </a:pPr>
            <a:r>
              <a:rPr lang="en-US" b="1" dirty="0">
                <a:solidFill>
                  <a:schemeClr val="accent1">
                    <a:lumMod val="75000"/>
                  </a:schemeClr>
                </a:solidFill>
              </a:rPr>
              <a:t>/p </a:t>
            </a:r>
            <a:r>
              <a:rPr lang="en-US" i="1" dirty="0" err="1"/>
              <a:t>EProcess</a:t>
            </a:r>
            <a:r>
              <a:rPr lang="en-US" dirty="0"/>
              <a:t> (Kernel mode only) Specifies a process that is associated with this breakpoint. </a:t>
            </a:r>
            <a:r>
              <a:rPr lang="en-US" i="1" dirty="0" err="1"/>
              <a:t>EProcess</a:t>
            </a:r>
            <a:r>
              <a:rPr lang="en-US" dirty="0"/>
              <a:t> should be the actual address of the EPROCESS structure, not the PID. The breakpoint is triggered only if it is encountered in the context of this process.</a:t>
            </a:r>
            <a:endParaRPr lang="en-US" b="1" dirty="0"/>
          </a:p>
          <a:p>
            <a:r>
              <a:rPr lang="en-US" dirty="0"/>
              <a:t>Give thread context of interest if possible.</a:t>
            </a:r>
          </a:p>
          <a:p>
            <a:pPr lvl="1">
              <a:buNone/>
            </a:pPr>
            <a:r>
              <a:rPr lang="en-US" b="1" dirty="0">
                <a:solidFill>
                  <a:schemeClr val="accent1">
                    <a:lumMod val="75000"/>
                  </a:schemeClr>
                </a:solidFill>
              </a:rPr>
              <a:t>/t </a:t>
            </a:r>
            <a:r>
              <a:rPr lang="en-US" i="1" dirty="0" err="1"/>
              <a:t>EThread</a:t>
            </a:r>
            <a:r>
              <a:rPr lang="en-US" dirty="0"/>
              <a:t> (Kernel mode only) Specifies a thread that is associated with this breakpoint. </a:t>
            </a:r>
            <a:r>
              <a:rPr lang="en-US" i="1" dirty="0" err="1"/>
              <a:t>EThread</a:t>
            </a:r>
            <a:r>
              <a:rPr lang="en-US" dirty="0"/>
              <a:t> should be the actual address of the ETHREAD structure, not the thread ID. The breakpoint is triggered only if it is encountered in the context of this thread. If you use </a:t>
            </a:r>
            <a:r>
              <a:rPr lang="en-US" b="1" dirty="0"/>
              <a:t>/p </a:t>
            </a:r>
            <a:r>
              <a:rPr lang="en-US" i="1" dirty="0" err="1"/>
              <a:t>EProcess</a:t>
            </a:r>
            <a:r>
              <a:rPr lang="en-US" dirty="0"/>
              <a:t> and </a:t>
            </a:r>
            <a:r>
              <a:rPr lang="en-US" b="1" dirty="0"/>
              <a:t>/t </a:t>
            </a:r>
            <a:r>
              <a:rPr lang="en-US" i="1" dirty="0" err="1"/>
              <a:t>EThread</a:t>
            </a:r>
            <a:r>
              <a:rPr lang="en-US" dirty="0"/>
              <a:t> , you can enter them in either order. </a:t>
            </a:r>
          </a:p>
          <a:p>
            <a:r>
              <a:rPr lang="en-US" b="1" dirty="0">
                <a:solidFill>
                  <a:schemeClr val="accent1">
                    <a:lumMod val="75000"/>
                  </a:schemeClr>
                </a:solidFill>
              </a:rPr>
              <a:t>/c </a:t>
            </a:r>
            <a:r>
              <a:rPr lang="en-US" i="1" dirty="0" err="1"/>
              <a:t>MaxCallStackDepth</a:t>
            </a:r>
            <a:r>
              <a:rPr lang="en-US" dirty="0"/>
              <a:t> Causes the breakpoint to be active only when the call stack depth is less than </a:t>
            </a:r>
            <a:r>
              <a:rPr lang="en-US" i="1" dirty="0" err="1"/>
              <a:t>MaxCallStackDepth</a:t>
            </a:r>
            <a:r>
              <a:rPr lang="en-US" dirty="0"/>
              <a:t>. You cannot combine this option together with </a:t>
            </a:r>
            <a:r>
              <a:rPr lang="en-US" b="1" dirty="0"/>
              <a:t>/C</a:t>
            </a:r>
            <a:r>
              <a:rPr lang="en-US" dirty="0"/>
              <a:t>. </a:t>
            </a:r>
          </a:p>
          <a:p>
            <a:r>
              <a:rPr lang="en-US" b="1" dirty="0">
                <a:solidFill>
                  <a:schemeClr val="accent1">
                    <a:lumMod val="75000"/>
                  </a:schemeClr>
                </a:solidFill>
              </a:rPr>
              <a:t>/C </a:t>
            </a:r>
            <a:r>
              <a:rPr lang="en-US" i="1" dirty="0" err="1"/>
              <a:t>MinCallStackDepth</a:t>
            </a:r>
            <a:r>
              <a:rPr lang="en-US" dirty="0"/>
              <a:t> Causes the breakpoint to be active only when the call stack depth is larger than </a:t>
            </a:r>
            <a:r>
              <a:rPr lang="en-US" i="1" dirty="0" err="1"/>
              <a:t>MinCallStackDepth</a:t>
            </a:r>
            <a:r>
              <a:rPr lang="en-US" dirty="0"/>
              <a:t>. You cannot combine this option together with </a:t>
            </a:r>
            <a:r>
              <a:rPr lang="en-US" b="1" dirty="0"/>
              <a:t>/c</a:t>
            </a:r>
            <a:r>
              <a:rPr lang="en-US" dirty="0"/>
              <a:t>.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Conditional Breakpoints</a:t>
            </a:r>
          </a:p>
          <a:p>
            <a:r>
              <a:rPr lang="en-US" dirty="0"/>
              <a:t>Try </a:t>
            </a:r>
            <a:r>
              <a:rPr lang="en-US" dirty="0" err="1"/>
              <a:t>grep</a:t>
            </a:r>
            <a:r>
              <a:rPr lang="en-US" dirty="0"/>
              <a:t>( search ) in the non filtered output or partially filtered output than giving very complicated conditional breakpoint.</a:t>
            </a:r>
          </a:p>
          <a:p>
            <a:r>
              <a:rPr lang="en-US" dirty="0"/>
              <a:t>Some other ways to filter the number of breaks.</a:t>
            </a:r>
          </a:p>
        </p:txBody>
      </p:sp>
    </p:spTree>
  </p:cSld>
  <p:clrMapOvr>
    <a:masterClrMapping/>
  </p:clrMapOvr>
</p:sld>
</file>

<file path=ppt/theme/theme1.xml><?xml version="1.0" encoding="utf-8"?>
<a:theme xmlns:a="http://schemas.openxmlformats.org/drawingml/2006/main" name="SlideTemplate_A_Typical_Dec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SlideTemplate_A_Typical_Deck</Template>
  <TotalTime>447</TotalTime>
  <Words>540</Words>
  <Application>Microsoft Office PowerPoint</Application>
  <PresentationFormat>On-screen Show (4:3)</PresentationFormat>
  <Paragraphs>53</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Century Gothic</vt:lpstr>
      <vt:lpstr>Consolas</vt:lpstr>
      <vt:lpstr>Wingdings</vt:lpstr>
      <vt:lpstr>SlideTemplate_A_Typical_Deck</vt:lpstr>
      <vt:lpstr>Basic commands for Windbg – breakpoints Part 5 – Conditional Breakpoints</vt:lpstr>
      <vt:lpstr>Conditional Breakpoints</vt:lpstr>
      <vt:lpstr>Conditional Breakpoints</vt:lpstr>
      <vt:lpstr>Demo</vt:lpstr>
      <vt:lpstr>Can be a bit more complicated.</vt:lpstr>
      <vt:lpstr>Try avoid complicated conditions</vt:lpstr>
      <vt:lpstr>Another better approach towards complicated debug script.</vt:lpstr>
      <vt:lpstr>Other ways to filter the output ( kernel )</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commands for Windbg - k</dc:title>
  <dc:creator>anand</dc:creator>
  <cp:lastModifiedBy>Jovi</cp:lastModifiedBy>
  <cp:revision>13</cp:revision>
  <dcterms:created xsi:type="dcterms:W3CDTF">2006-08-16T00:00:00Z</dcterms:created>
  <dcterms:modified xsi:type="dcterms:W3CDTF">2018-11-30T08:45:46Z</dcterms:modified>
</cp:coreProperties>
</file>